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  <p:sldMasterId id="2147483875" r:id="rId2"/>
  </p:sldMasterIdLst>
  <p:notesMasterIdLst>
    <p:notesMasterId r:id="rId25"/>
  </p:notesMasterIdLst>
  <p:sldIdLst>
    <p:sldId id="642" r:id="rId3"/>
    <p:sldId id="640" r:id="rId4"/>
    <p:sldId id="608" r:id="rId5"/>
    <p:sldId id="656" r:id="rId6"/>
    <p:sldId id="641" r:id="rId7"/>
    <p:sldId id="620" r:id="rId8"/>
    <p:sldId id="643" r:id="rId9"/>
    <p:sldId id="644" r:id="rId10"/>
    <p:sldId id="645" r:id="rId11"/>
    <p:sldId id="647" r:id="rId12"/>
    <p:sldId id="616" r:id="rId13"/>
    <p:sldId id="623" r:id="rId14"/>
    <p:sldId id="626" r:id="rId15"/>
    <p:sldId id="628" r:id="rId16"/>
    <p:sldId id="627" r:id="rId17"/>
    <p:sldId id="630" r:id="rId18"/>
    <p:sldId id="631" r:id="rId19"/>
    <p:sldId id="633" r:id="rId20"/>
    <p:sldId id="657" r:id="rId21"/>
    <p:sldId id="659" r:id="rId22"/>
    <p:sldId id="654" r:id="rId23"/>
    <p:sldId id="653" r:id="rId24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91749"/>
    <a:srgbClr val="0000CC"/>
    <a:srgbClr val="CC00FF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959" autoAdjust="0"/>
  </p:normalViewPr>
  <p:slideViewPr>
    <p:cSldViewPr>
      <p:cViewPr>
        <p:scale>
          <a:sx n="71" d="100"/>
          <a:sy n="71" d="100"/>
        </p:scale>
        <p:origin x="-19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10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6849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33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l">
              <a:defRPr sz="1200"/>
            </a:lvl1pPr>
          </a:lstStyle>
          <a:p>
            <a:fld id="{00D03C7D-98F4-4DB2-AAAB-A1C3627347EA}" type="datetimeFigureOut">
              <a:rPr lang="fa-IR" smtClean="0"/>
              <a:pPr/>
              <a:t>1437/05/09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96849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33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l">
              <a:defRPr sz="1200"/>
            </a:lvl1pPr>
          </a:lstStyle>
          <a:p>
            <a:fld id="{4B15BC38-A2CD-427A-B8D6-01E714B1F9A5}" type="slidenum">
              <a:rPr lang="fa-IR" smtClean="0"/>
              <a:pPr/>
              <a:t>‹N›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25493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CB4C-E18E-4CB9-9346-1BCE2295934E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747ED-00BC-45C9-9F66-CAF9DD150BEF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FCA21-03F0-49D1-9F8F-A863B1DAB0F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0128565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534433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5515320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486034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343112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8774701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9280759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34342"/>
                </a:solidFill>
              </a:rPr>
              <a:pPr/>
              <a:t>‹N›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75372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260F4-E4B9-4FA4-9D96-2180E60B75FF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855370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9480934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086292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18D41-6F1E-4351-A97C-73AEE1CA594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CB64D-2C36-4E98-AD47-A266B163CA15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4F719-915E-4261-92C7-6F771C63E9F7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B5CEE-8F15-47A1-B636-103C92FA8FC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C3A8-9B3A-4337-BE16-058A94E2D6B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ED58F-759A-4CBE-BC30-3263CF92E220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F498E5C-39BF-4E9B-A073-2589E46E0BF0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82FD76D8-E499-48A4-AB0C-B8452836664E}" type="slidenum">
              <a:rPr lang="ar-SA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563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 spd="slow">
    <p:fade thruBlk="1"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34481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869160"/>
            <a:ext cx="9145016" cy="1368152"/>
          </a:xfrm>
        </p:spPr>
        <p:txBody>
          <a:bodyPr>
            <a:noAutofit/>
          </a:bodyPr>
          <a:lstStyle/>
          <a:p>
            <a:pPr algn="ctr"/>
            <a:r>
              <a:rPr lang="fa-IR" sz="2800" b="1" dirty="0" smtClean="0">
                <a:solidFill>
                  <a:srgbClr val="7030A0"/>
                </a:solidFill>
                <a:latin typeface="IranNastaliq"/>
                <a:cs typeface="IranNastaliq"/>
              </a:rPr>
              <a:t> </a:t>
            </a:r>
            <a:r>
              <a:rPr lang="fa-IR" sz="2800" b="1" dirty="0">
                <a:solidFill>
                  <a:srgbClr val="7030A0"/>
                </a:solidFill>
                <a:latin typeface="IranNastaliq"/>
                <a:cs typeface="IranNastaliq"/>
              </a:rPr>
              <a:t> </a:t>
            </a:r>
            <a:r>
              <a:rPr lang="fa-IR" sz="2800" b="1" dirty="0" smtClean="0">
                <a:solidFill>
                  <a:srgbClr val="7030A0"/>
                </a:solidFill>
                <a:latin typeface="IranNastaliq"/>
                <a:cs typeface="IranNastaliq"/>
              </a:rPr>
              <a:t>   </a:t>
            </a:r>
            <a:r>
              <a:rPr lang="en-US" sz="2800" b="1" dirty="0" smtClean="0">
                <a:solidFill>
                  <a:srgbClr val="7030A0"/>
                </a:solidFill>
                <a:latin typeface="IranNastaliq"/>
                <a:cs typeface="IranNastaliq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IranNastaliq"/>
                <a:cs typeface="IranNastaliq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Franklin Gothic Book"/>
                <a:ea typeface="+mn-ea"/>
                <a:cs typeface="+mn-cs"/>
              </a:rPr>
              <a:t>Healthcare infrastructures</a:t>
            </a:r>
            <a:r>
              <a:rPr lang="en-US" sz="2800" b="1" dirty="0">
                <a:solidFill>
                  <a:srgbClr val="7030A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Franklin Gothic Book"/>
                <a:ea typeface="+mn-ea"/>
                <a:cs typeface="+mn-cs"/>
              </a:rPr>
            </a:br>
            <a:r>
              <a:rPr lang="fa-IR" sz="2800" b="1" dirty="0">
                <a:solidFill>
                  <a:srgbClr val="7030A0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Franklin Gothic Book"/>
                <a:ea typeface="+mn-ea"/>
                <a:cs typeface="+mn-cs"/>
              </a:rPr>
              <a:t>develompment</a:t>
            </a:r>
            <a:r>
              <a:rPr lang="en-US" sz="2800" b="1" dirty="0" smtClean="0">
                <a:solidFill>
                  <a:srgbClr val="7030A0"/>
                </a:solidFill>
                <a:latin typeface="Franklin Gothic Book"/>
                <a:ea typeface="+mn-ea"/>
                <a:cs typeface="+mn-cs"/>
              </a:rPr>
              <a:t>  </a:t>
            </a:r>
            <a:r>
              <a:rPr lang="en-US" sz="2800" b="1" dirty="0">
                <a:solidFill>
                  <a:srgbClr val="7030A0"/>
                </a:solidFill>
                <a:latin typeface="Franklin Gothic Book"/>
                <a:ea typeface="+mn-ea"/>
                <a:cs typeface="+mn-cs"/>
              </a:rPr>
              <a:t>program </a:t>
            </a:r>
            <a:r>
              <a:rPr lang="en-US" sz="2800" b="1" dirty="0" smtClean="0">
                <a:solidFill>
                  <a:srgbClr val="7030A0"/>
                </a:solidFill>
                <a:latin typeface="Franklin Gothic Book"/>
                <a:ea typeface="+mn-ea"/>
                <a:cs typeface="+mn-cs"/>
              </a:rPr>
              <a:t>in </a:t>
            </a:r>
            <a:r>
              <a:rPr lang="en-US" sz="2800" b="1">
                <a:solidFill>
                  <a:srgbClr val="7030A0"/>
                </a:solidFill>
                <a:latin typeface="Franklin Gothic Book"/>
                <a:ea typeface="+mn-ea"/>
                <a:cs typeface="+mn-cs"/>
              </a:rPr>
              <a:t>Alborz </a:t>
            </a:r>
            <a:r>
              <a:rPr lang="en-US" sz="2800" b="1" smtClean="0">
                <a:solidFill>
                  <a:srgbClr val="7030A0"/>
                </a:solidFill>
                <a:latin typeface="Franklin Gothic Book"/>
                <a:ea typeface="+mn-ea"/>
                <a:cs typeface="+mn-cs"/>
              </a:rPr>
              <a:t>university </a:t>
            </a:r>
            <a:r>
              <a:rPr lang="en-US" sz="2800" b="1" dirty="0" smtClean="0">
                <a:solidFill>
                  <a:srgbClr val="7030A0"/>
                </a:solidFill>
                <a:latin typeface="Franklin Gothic Book"/>
                <a:ea typeface="+mn-ea"/>
                <a:cs typeface="+mn-cs"/>
              </a:rPr>
              <a:t>of medical </a:t>
            </a:r>
            <a:r>
              <a:rPr lang="en-US" sz="2800" b="1" dirty="0">
                <a:solidFill>
                  <a:srgbClr val="7030A0"/>
                </a:solidFill>
                <a:latin typeface="Franklin Gothic Book"/>
                <a:ea typeface="+mn-ea"/>
                <a:cs typeface="+mn-cs"/>
              </a:rPr>
              <a:t>sciences </a:t>
            </a:r>
            <a:r>
              <a:rPr lang="en-US" sz="2800" b="1" dirty="0" smtClean="0">
                <a:solidFill>
                  <a:srgbClr val="7030A0"/>
                </a:solidFill>
                <a:latin typeface="Franklin Gothic Book"/>
                <a:ea typeface="+mn-ea"/>
                <a:cs typeface="+mn-cs"/>
              </a:rPr>
              <a:t>(deputy of </a:t>
            </a:r>
            <a:r>
              <a:rPr lang="en-US" sz="2800" b="1" dirty="0">
                <a:solidFill>
                  <a:srgbClr val="7030A0"/>
                </a:solidFill>
                <a:latin typeface="Franklin Gothic Book"/>
                <a:ea typeface="+mn-ea"/>
                <a:cs typeface="+mn-cs"/>
              </a:rPr>
              <a:t>treatment)   </a:t>
            </a:r>
            <a:endParaRPr lang="fa-IR" sz="2800" b="1" dirty="0">
              <a:solidFill>
                <a:srgbClr val="7030A0"/>
              </a:solidFill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7867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826694"/>
              </p:ext>
            </p:extLst>
          </p:nvPr>
        </p:nvGraphicFramePr>
        <p:xfrm>
          <a:off x="611560" y="1052736"/>
          <a:ext cx="8136904" cy="5555178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4195630"/>
                <a:gridCol w="3941274"/>
              </a:tblGrid>
              <a:tr h="511073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Accomplished projects (current year)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05226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Hospital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Activated beds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11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Shahid</a:t>
                      </a: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Madani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130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</a:tr>
              <a:tr h="3611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Kausar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156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</a:tr>
              <a:tr h="4033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Other hospitals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83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</a:tr>
              <a:tr h="363186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Total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369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</a:tr>
              <a:tr h="490404">
                <a:tc gridSpan="2"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Ongoing projects (next year)</a:t>
                      </a: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44685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Hospital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Beds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11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Shahid</a:t>
                      </a: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Rajaee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150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</a:tr>
              <a:tr h="3611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Kamali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200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</a:tr>
              <a:tr h="3611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Shahid</a:t>
                      </a: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Bahonar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220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</a:tr>
              <a:tr h="3611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Imam Hossein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</a:tr>
              <a:tr h="3611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sarallah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</a:tr>
              <a:tr h="409333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Total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745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98844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329"/>
          <a:stretch/>
        </p:blipFill>
        <p:spPr bwMode="auto">
          <a:xfrm>
            <a:off x="23664" y="1700808"/>
            <a:ext cx="9144000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http://www.abzums.ac.ir/Portal/Picture/ShowPicture.aspx?ID=fdc220f6-c7c1-4211-ae5e-86a201c5bd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54152"/>
            <a:ext cx="6096000" cy="3203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1128" y="620688"/>
            <a:ext cx="6898389" cy="1008112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  <a:ln w="25400" cap="flat" cmpd="sng" algn="ctr">
            <a:solidFill>
              <a:srgbClr val="7C984A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KAUSAR HOSPITAL</a:t>
            </a:r>
            <a:r>
              <a:rPr kumimoji="0" lang="en-US" sz="2400" b="1" i="0" u="none" strike="noStrike" kern="1200" cap="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000000"/>
                </a:solidFill>
                <a:latin typeface="Franklin Gothic Book"/>
              </a:rPr>
              <a:t>(156</a:t>
            </a:r>
            <a:r>
              <a:rPr lang="en-US" sz="2400" b="1" dirty="0" smtClean="0">
                <a:solidFill>
                  <a:srgbClr val="000000"/>
                </a:solidFill>
                <a:latin typeface="Franklin Gothic Book"/>
              </a:rPr>
              <a:t> HOSPITAL BEDS)</a:t>
            </a:r>
            <a:endParaRPr kumimoji="0" lang="en-US" sz="2400" b="1" i="0" u="none" strike="noStrike" kern="1200" cap="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493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abzums.ac.ir/Portal/Picture/ShowPicture.aspx?ID=6fcc737f-0cdb-486f-a9f7-0c00b7568b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5148064" cy="4985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35" y="1844824"/>
            <a:ext cx="5061665" cy="50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620688"/>
            <a:ext cx="8712968" cy="1008112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  <a:ln w="25400" cap="flat" cmpd="sng" algn="ctr">
            <a:solidFill>
              <a:srgbClr val="7C984A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KAUSAR HOSPITAL</a:t>
            </a:r>
            <a:r>
              <a:rPr kumimoji="0" lang="en-US" sz="2400" b="1" i="0" u="none" strike="noStrike" kern="1200" cap="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baseline="0" dirty="0" smtClean="0">
                <a:solidFill>
                  <a:srgbClr val="000000"/>
                </a:solidFill>
                <a:latin typeface="Franklin Gothic Book"/>
              </a:rPr>
              <a:t>(THE BIGGEST ONCOLOGY AND CHEMOTHERAPY</a:t>
            </a:r>
            <a:r>
              <a:rPr lang="en-US" sz="2000" b="1" dirty="0" smtClean="0">
                <a:solidFill>
                  <a:srgbClr val="000000"/>
                </a:solidFill>
                <a:latin typeface="Franklin Gothic Book"/>
              </a:rPr>
              <a:t> CENTER IN THE PROVINCE)</a:t>
            </a:r>
            <a:endParaRPr kumimoji="0" lang="en-US" sz="2000" b="1" i="0" u="none" strike="noStrike" kern="1200" cap="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5312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مدنی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496" b="8174"/>
          <a:stretch>
            <a:fillRect/>
          </a:stretch>
        </p:blipFill>
        <p:spPr bwMode="auto">
          <a:xfrm>
            <a:off x="-1" y="2132856"/>
            <a:ext cx="9144001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41168"/>
            <a:ext cx="3419873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512" y="764704"/>
            <a:ext cx="8784976" cy="1008112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  <a:ln w="25400" cap="flat" cmpd="sng" algn="ctr">
            <a:solidFill>
              <a:srgbClr val="7C984A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SHAHID MADANI HOSPITAL</a:t>
            </a:r>
            <a:r>
              <a:rPr kumimoji="0" lang="en-US" sz="2400" b="1" i="0" u="none" strike="noStrike" kern="1200" cap="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 lvl="0" algn="ctr">
              <a:defRPr/>
            </a:pPr>
            <a:r>
              <a:rPr lang="en-US" sz="1800" b="1" baseline="0" dirty="0" smtClean="0">
                <a:solidFill>
                  <a:srgbClr val="000000"/>
                </a:solidFill>
                <a:latin typeface="Franklin Gothic Book"/>
              </a:rPr>
              <a:t>(130 BEDS PROJECT WITH 5500 SQUARE METERS</a:t>
            </a:r>
            <a:r>
              <a:rPr lang="en-US" sz="1800" b="1" dirty="0" smtClean="0">
                <a:solidFill>
                  <a:srgbClr val="000000"/>
                </a:solidFill>
                <a:latin typeface="Franklin Gothic Book"/>
              </a:rPr>
              <a:t> – ICU AND SURGICAL </a:t>
            </a:r>
            <a:r>
              <a:rPr lang="en-US" sz="1800" b="1" cap="none" dirty="0" smtClean="0">
                <a:solidFill>
                  <a:srgbClr val="000000"/>
                </a:solidFill>
                <a:latin typeface="Franklin Gothic Book"/>
              </a:rPr>
              <a:t>DEPARTMENTS)</a:t>
            </a:r>
            <a:endParaRPr kumimoji="0" lang="en-US" sz="1800" b="1" i="0" u="none" strike="noStrike" kern="1200" cap="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6009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رج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65"/>
          <a:stretch>
            <a:fillRect/>
          </a:stretch>
        </p:blipFill>
        <p:spPr bwMode="auto">
          <a:xfrm>
            <a:off x="0" y="2232248"/>
            <a:ext cx="9144000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421215525_214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5085184"/>
            <a:ext cx="3486809" cy="17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512" y="764704"/>
            <a:ext cx="8784976" cy="1152128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  <a:ln w="25400" cap="flat" cmpd="sng" algn="ctr">
            <a:solidFill>
              <a:srgbClr val="7C984A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SHAHID RAJAEE HOSPITAL</a:t>
            </a:r>
            <a:r>
              <a:rPr kumimoji="0" lang="en-US" sz="2400" b="1" i="0" u="none" strike="noStrike" kern="1200" cap="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baseline="0" dirty="0" smtClean="0">
                <a:solidFill>
                  <a:srgbClr val="000000"/>
                </a:solidFill>
                <a:latin typeface="Franklin Gothic Book"/>
              </a:rPr>
              <a:t>(150 BEDS PROJECT WITH 8000 SQUARE METERS</a:t>
            </a:r>
            <a:r>
              <a:rPr lang="en-US" sz="1800" b="1" dirty="0" smtClean="0">
                <a:solidFill>
                  <a:srgbClr val="000000"/>
                </a:solidFill>
                <a:latin typeface="Franklin Gothic Book"/>
              </a:rPr>
              <a:t> – ICU, EMERGENCY, HEART AND POISONING </a:t>
            </a:r>
            <a:r>
              <a:rPr lang="en-US" sz="1800" b="1" dirty="0" err="1" smtClean="0">
                <a:solidFill>
                  <a:srgbClr val="000000"/>
                </a:solidFill>
                <a:latin typeface="Franklin Gothic Book"/>
              </a:rPr>
              <a:t>DEPArTMENTS</a:t>
            </a:r>
            <a:r>
              <a:rPr lang="en-US" sz="1800" b="1" dirty="0" smtClean="0">
                <a:solidFill>
                  <a:srgbClr val="000000"/>
                </a:solidFill>
                <a:latin typeface="Franklin Gothic Book"/>
              </a:rPr>
              <a:t>)</a:t>
            </a:r>
            <a:endParaRPr kumimoji="0" lang="en-US" sz="1800" b="1" i="0" u="none" strike="noStrike" kern="1200" cap="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4370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9941" y="908720"/>
            <a:ext cx="8784976" cy="1008112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  <a:ln w="25400" cap="flat" cmpd="sng" algn="ctr">
            <a:solidFill>
              <a:srgbClr val="7C984A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Franklin Gothic Book"/>
              </a:rPr>
              <a:t>KAMALI 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HOSPITAL</a:t>
            </a:r>
            <a:r>
              <a:rPr kumimoji="0" lang="en-US" sz="2400" b="1" i="0" u="none" strike="noStrike" kern="1200" cap="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 lvl="0" algn="ctr">
              <a:defRPr/>
            </a:pPr>
            <a:r>
              <a:rPr lang="en-US" sz="1800" b="1" baseline="0" dirty="0" smtClean="0">
                <a:solidFill>
                  <a:srgbClr val="000000"/>
                </a:solidFill>
                <a:latin typeface="Franklin Gothic Book"/>
              </a:rPr>
              <a:t>(200 BEDS PROJECT WITH 6600 SQUARE METERS</a:t>
            </a:r>
            <a:r>
              <a:rPr lang="en-US" sz="1800" b="1" dirty="0" smtClean="0">
                <a:solidFill>
                  <a:srgbClr val="000000"/>
                </a:solidFill>
                <a:latin typeface="Franklin Gothic Book"/>
              </a:rPr>
              <a:t> – ICU, NICU, PICU, LDR, NEONATSL, OBESTETRIC  AND  EMERGENCY </a:t>
            </a:r>
            <a:r>
              <a:rPr lang="en-US" sz="1800" b="1" cap="none" dirty="0" smtClean="0">
                <a:solidFill>
                  <a:srgbClr val="000000"/>
                </a:solidFill>
                <a:latin typeface="Franklin Gothic Book"/>
              </a:rPr>
              <a:t>DEPARTMENTS</a:t>
            </a:r>
            <a:r>
              <a:rPr lang="en-US" sz="1800" b="1" dirty="0" smtClean="0">
                <a:solidFill>
                  <a:srgbClr val="000000"/>
                </a:solidFill>
                <a:latin typeface="Franklin Gothic Book"/>
              </a:rPr>
              <a:t>)</a:t>
            </a:r>
            <a:endParaRPr kumimoji="0" lang="en-US" sz="1800" b="1" i="0" u="none" strike="noStrike" kern="1200" cap="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</a:endParaRPr>
          </a:p>
        </p:txBody>
      </p:sp>
      <p:pic>
        <p:nvPicPr>
          <p:cNvPr id="3074" name="Picture 2" descr="Temp_331643_AMROLAHI-A99E11_248879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13"/>
          <a:stretch>
            <a:fillRect/>
          </a:stretch>
        </p:blipFill>
        <p:spPr bwMode="auto">
          <a:xfrm>
            <a:off x="0" y="2147887"/>
            <a:ext cx="91440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42473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bzums.ac.ir/Portal/Picture/ShowPicture.aspx?ID=efeafc0a-df9e-4b11-8e31-de3d29f14a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9756" y="908720"/>
            <a:ext cx="8964488" cy="1224136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  <a:ln w="25400" cap="flat" cmpd="sng" algn="ctr">
            <a:solidFill>
              <a:srgbClr val="7C984A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SHAHID BAHONAR HOSPITAL</a:t>
            </a:r>
            <a:r>
              <a:rPr kumimoji="0" lang="en-US" sz="2400" b="1" i="0" u="none" strike="noStrike" kern="1200" cap="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 lvl="0" algn="ctr">
              <a:defRPr/>
            </a:pPr>
            <a:r>
              <a:rPr lang="en-US" sz="1800" b="1" baseline="0" dirty="0" smtClean="0">
                <a:solidFill>
                  <a:srgbClr val="000000"/>
                </a:solidFill>
                <a:latin typeface="Franklin Gothic Book"/>
              </a:rPr>
              <a:t>(220 BEDS PROJECT WITH 12000  SQUARE METERS</a:t>
            </a:r>
            <a:r>
              <a:rPr lang="en-US" sz="1800" b="1" dirty="0" smtClean="0">
                <a:solidFill>
                  <a:srgbClr val="000000"/>
                </a:solidFill>
                <a:latin typeface="Franklin Gothic Book"/>
              </a:rPr>
              <a:t> – PEDIATRIC, OBSTETRIC  AND </a:t>
            </a:r>
            <a:r>
              <a:rPr lang="en-US" sz="1800" b="1" cap="none" dirty="0" smtClean="0">
                <a:solidFill>
                  <a:srgbClr val="000000"/>
                </a:solidFill>
                <a:latin typeface="Franklin Gothic Book"/>
              </a:rPr>
              <a:t>DEPARTMENTS</a:t>
            </a:r>
            <a:r>
              <a:rPr lang="en-US" sz="1800" b="1" dirty="0" smtClean="0">
                <a:solidFill>
                  <a:srgbClr val="000000"/>
                </a:solidFill>
                <a:latin typeface="Franklin Gothic Book"/>
              </a:rPr>
              <a:t>)</a:t>
            </a:r>
            <a:endParaRPr kumimoji="0" lang="en-US" sz="1800" b="1" i="0" u="none" strike="noStrike" kern="1200" cap="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129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ehdasht.gov.ir/includes/tm.jsp?s=DSCsaralah_67206.jpg%7C1110110%212011%21400%21280%21100%21900%21%21000000%2120%2113%21ffffff%2114%21logosample.gif%214%2113&amp;m=1ea8b3d2cf221b5ae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352928" cy="4653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9756" y="908720"/>
            <a:ext cx="8964488" cy="1224136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  <a:ln w="25400" cap="flat" cmpd="sng" algn="ctr">
            <a:solidFill>
              <a:srgbClr val="7C984A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SARALLAH HOSPITAL</a:t>
            </a:r>
            <a:r>
              <a:rPr kumimoji="0" lang="en-US" sz="2400" b="1" i="0" u="none" strike="noStrike" kern="1200" cap="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 lvl="0" algn="ctr">
              <a:defRPr/>
            </a:pPr>
            <a:r>
              <a:rPr lang="en-US" sz="1800" b="1" baseline="0" dirty="0" smtClean="0">
                <a:solidFill>
                  <a:srgbClr val="000000"/>
                </a:solidFill>
                <a:latin typeface="Franklin Gothic Book"/>
              </a:rPr>
              <a:t>(75 BEDS PROJECT WITH 6000 SQUARE METERS</a:t>
            </a:r>
            <a:r>
              <a:rPr lang="en-US" sz="1800" b="1" dirty="0" smtClean="0">
                <a:solidFill>
                  <a:srgbClr val="000000"/>
                </a:solidFill>
                <a:latin typeface="Franklin Gothic Book"/>
              </a:rPr>
              <a:t> – CCU, ICU, PEDIATRIC, OBESTETRIC, OPHTHALMOTOGIC, INTERNAL AND  SURGICAL </a:t>
            </a:r>
            <a:r>
              <a:rPr lang="en-US" sz="1800" b="1" cap="none" dirty="0" smtClean="0">
                <a:solidFill>
                  <a:srgbClr val="000000"/>
                </a:solidFill>
                <a:latin typeface="Franklin Gothic Book"/>
              </a:rPr>
              <a:t>DEPARTMENTS</a:t>
            </a:r>
            <a:r>
              <a:rPr lang="en-US" sz="1800" b="1" dirty="0" smtClean="0">
                <a:solidFill>
                  <a:srgbClr val="000000"/>
                </a:solidFill>
                <a:latin typeface="Franklin Gothic Book"/>
              </a:rPr>
              <a:t>)</a:t>
            </a:r>
            <a:endParaRPr kumimoji="0" lang="en-US" sz="1800" b="1" i="0" u="none" strike="noStrike" kern="1200" cap="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579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756" y="908720"/>
            <a:ext cx="8964488" cy="1224136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  <a:ln w="25400" cap="flat" cmpd="sng" algn="ctr">
            <a:solidFill>
              <a:srgbClr val="7C984A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 IMAM HOSSEIN</a:t>
            </a:r>
            <a:r>
              <a:rPr kumimoji="0" lang="en-US" sz="3600" b="1" i="0" u="none" strike="noStrike" kern="1200" cap="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HOSPITAL</a:t>
            </a:r>
            <a:r>
              <a:rPr kumimoji="0" lang="en-US" sz="2400" b="1" i="0" u="none" strike="noStrike" kern="1200" cap="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baseline="0" dirty="0" smtClean="0">
                <a:solidFill>
                  <a:srgbClr val="000000"/>
                </a:solidFill>
                <a:latin typeface="Franklin Gothic Book"/>
              </a:rPr>
              <a:t>(100BEDS PROJECT</a:t>
            </a:r>
            <a:r>
              <a:rPr lang="en-US" sz="1800" b="1" dirty="0" smtClean="0">
                <a:solidFill>
                  <a:srgbClr val="000000"/>
                </a:solidFill>
                <a:latin typeface="Franklin Gothic Book"/>
              </a:rPr>
              <a:t>– PSYSHOLOGIC CENTER OF THE PROVINCE)</a:t>
            </a:r>
            <a:endParaRPr kumimoji="0" lang="en-US" sz="1800" b="1" i="0" u="none" strike="noStrike" kern="1200" cap="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0921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61722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304363"/>
              </p:ext>
            </p:extLst>
          </p:nvPr>
        </p:nvGraphicFramePr>
        <p:xfrm>
          <a:off x="323528" y="1357304"/>
          <a:ext cx="8352928" cy="4928993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2918093"/>
                <a:gridCol w="1945612"/>
                <a:gridCol w="3489223"/>
              </a:tblGrid>
              <a:tr h="88042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cap="all" dirty="0">
                          <a:solidFill>
                            <a:srgbClr val="FFFFFF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TOWNSHIP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E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cap="all" dirty="0">
                          <a:solidFill>
                            <a:srgbClr val="FFFFFF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ACTIVE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cap="all" dirty="0">
                          <a:solidFill>
                            <a:srgbClr val="FFFFFF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(USED) BEDS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E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70375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93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first semester of current year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489" marR="37489" marT="639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2EB"/>
                    </a:solidFill>
                  </a:tcPr>
                </a:tc>
              </a:tr>
              <a:tr h="447601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SimSun"/>
                          <a:cs typeface="Arial"/>
                        </a:rPr>
                        <a:t>Karaj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E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1711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2070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010" marR="46010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2EB"/>
                    </a:solidFill>
                  </a:tcPr>
                </a:tc>
              </a:tr>
              <a:tr h="447601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SimSun"/>
                          <a:cs typeface="Arial"/>
                        </a:rPr>
                        <a:t>Savojbolagh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E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64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74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010" marR="46010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2EB"/>
                    </a:solidFill>
                  </a:tcPr>
                </a:tc>
              </a:tr>
              <a:tr h="44760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SimSun"/>
                          <a:cs typeface="Arial"/>
                        </a:rPr>
                        <a:t>Nazar</a:t>
                      </a:r>
                      <a:r>
                        <a:rPr lang="en-US" sz="2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SimSun"/>
                          <a:cs typeface="Arial"/>
                        </a:rPr>
                        <a:t>abad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E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64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64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010" marR="46010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2EB"/>
                    </a:solidFill>
                  </a:tcPr>
                </a:tc>
              </a:tr>
              <a:tr h="44760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SimSun"/>
                          <a:cs typeface="Arial"/>
                        </a:rPr>
                        <a:t>Eshtehard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E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22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22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010" marR="46010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2EB"/>
                    </a:solidFill>
                  </a:tcPr>
                </a:tc>
              </a:tr>
              <a:tr h="447601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SimSun"/>
                          <a:cs typeface="Arial"/>
                        </a:rPr>
                        <a:t>Taleghan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E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0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010" marR="46010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2EB"/>
                    </a:solidFill>
                  </a:tcPr>
                </a:tc>
              </a:tr>
              <a:tr h="447601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SimSun"/>
                          <a:cs typeface="Arial"/>
                        </a:rPr>
                        <a:t>Fardis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E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0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010" marR="46010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2EB"/>
                    </a:solidFill>
                  </a:tcPr>
                </a:tc>
              </a:tr>
              <a:tr h="522103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Arial"/>
                        </a:rPr>
                        <a:t>PROVINCE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1861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89" marR="37489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2230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010" marR="46010" marT="63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67544" y="476672"/>
            <a:ext cx="8229600" cy="576064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  <a:ln w="25400" cap="flat" cmpd="sng" algn="ctr">
            <a:solidFill>
              <a:srgbClr val="7C984A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 err="1" smtClean="0">
                <a:solidFill>
                  <a:srgbClr val="000000"/>
                </a:solidFill>
                <a:latin typeface="Constantia"/>
              </a:rPr>
              <a:t>COMPArative</a:t>
            </a:r>
            <a:r>
              <a:rPr lang="en-US" sz="1800" b="1" dirty="0" smtClean="0">
                <a:solidFill>
                  <a:srgbClr val="000000"/>
                </a:solidFill>
                <a:latin typeface="Constantia"/>
              </a:rPr>
              <a:t> TABLE OF HOSPITAL BEDS  IN  ALBORZ  PROVINCE</a:t>
            </a:r>
          </a:p>
        </p:txBody>
      </p:sp>
    </p:spTree>
    <p:extLst>
      <p:ext uri="{BB962C8B-B14F-4D97-AF65-F5344CB8AC3E}">
        <p14:creationId xmlns="" xmlns:p14="http://schemas.microsoft.com/office/powerpoint/2010/main" val="17557939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900" b="1" dirty="0">
                <a:latin typeface="Calibri"/>
                <a:ea typeface="Calibri"/>
                <a:cs typeface="Arial"/>
              </a:rPr>
              <a:t>Alborz province is the nearest  province to the capital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(30 km </a:t>
            </a:r>
            <a:r>
              <a:rPr lang="en-US" sz="2900" b="1" dirty="0">
                <a:latin typeface="Calibri"/>
                <a:ea typeface="Calibri"/>
                <a:cs typeface="Arial"/>
              </a:rPr>
              <a:t>far from Tehran).</a:t>
            </a: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900" b="1" dirty="0">
                <a:latin typeface="Calibri"/>
                <a:ea typeface="Calibri"/>
                <a:cs typeface="Arial"/>
              </a:rPr>
              <a:t>It is overcrowded and ranked eleventh in terms of population with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2.9 </a:t>
            </a:r>
            <a:r>
              <a:rPr lang="en-US" sz="2900" b="1" dirty="0">
                <a:latin typeface="Calibri"/>
                <a:ea typeface="Calibri"/>
                <a:cs typeface="Arial"/>
              </a:rPr>
              <a:t>million people.</a:t>
            </a: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900" b="1" dirty="0" smtClean="0">
                <a:latin typeface="Calibri"/>
                <a:ea typeface="Calibri"/>
                <a:cs typeface="Arial"/>
              </a:rPr>
              <a:t>Because </a:t>
            </a:r>
            <a:r>
              <a:rPr lang="en-US" sz="2900" b="1" dirty="0">
                <a:latin typeface="Calibri"/>
                <a:ea typeface="Calibri"/>
                <a:cs typeface="Arial"/>
              </a:rPr>
              <a:t>of proximity to the capital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, good climate, </a:t>
            </a:r>
            <a:r>
              <a:rPr lang="en-US" sz="2900" b="1" dirty="0">
                <a:latin typeface="Calibri"/>
                <a:ea typeface="Calibri"/>
                <a:cs typeface="Arial"/>
              </a:rPr>
              <a:t>tourist attraction (such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as </a:t>
            </a:r>
            <a:r>
              <a:rPr lang="en-US" sz="2900" b="1" dirty="0" err="1">
                <a:latin typeface="Calibri"/>
                <a:ea typeface="Calibri"/>
                <a:cs typeface="Arial"/>
              </a:rPr>
              <a:t>chalous</a:t>
            </a:r>
            <a:r>
              <a:rPr lang="en-US" sz="2900" b="1" dirty="0">
                <a:latin typeface="Calibri"/>
                <a:ea typeface="Calibri"/>
                <a:cs typeface="Arial"/>
              </a:rPr>
              <a:t>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 </a:t>
            </a:r>
            <a:r>
              <a:rPr lang="en-US" sz="2900" b="1" dirty="0">
                <a:latin typeface="Calibri"/>
                <a:ea typeface="Calibri"/>
                <a:cs typeface="Arial"/>
              </a:rPr>
              <a:t>road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) </a:t>
            </a:r>
            <a:r>
              <a:rPr lang="en-US" sz="2900" b="1" dirty="0">
                <a:latin typeface="Calibri"/>
                <a:ea typeface="Calibri"/>
                <a:cs typeface="Arial"/>
              </a:rPr>
              <a:t>and lots of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industries, Alborz </a:t>
            </a:r>
            <a:r>
              <a:rPr lang="en-US" sz="2900" b="1" dirty="0">
                <a:latin typeface="Calibri"/>
                <a:ea typeface="Calibri"/>
                <a:cs typeface="Arial"/>
              </a:rPr>
              <a:t>province ranked first in terms of immigration in the country. </a:t>
            </a: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900" b="1" dirty="0">
                <a:latin typeface="Calibri"/>
                <a:ea typeface="Calibri"/>
                <a:cs typeface="Arial"/>
              </a:rPr>
              <a:t>Despite of numerous advantages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as </a:t>
            </a:r>
            <a:r>
              <a:rPr lang="en-US" sz="2900" b="1" dirty="0">
                <a:latin typeface="Calibri"/>
                <a:ea typeface="Calibri"/>
                <a:cs typeface="Arial"/>
              </a:rPr>
              <a:t>mentioned before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, </a:t>
            </a:r>
            <a:r>
              <a:rPr lang="en-US" sz="2900" b="1" dirty="0">
                <a:latin typeface="Calibri"/>
                <a:ea typeface="Calibri"/>
                <a:cs typeface="Arial"/>
              </a:rPr>
              <a:t>this large provinces deprived extremely in terms of healthcare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infrastructure </a:t>
            </a:r>
            <a:r>
              <a:rPr lang="en-US" sz="2900" b="1" dirty="0">
                <a:latin typeface="Calibri"/>
                <a:ea typeface="Calibri"/>
                <a:cs typeface="Arial"/>
              </a:rPr>
              <a:t>. for example it has lowest hospital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 bed </a:t>
            </a:r>
            <a:r>
              <a:rPr lang="en-US" sz="2900" b="1" dirty="0">
                <a:latin typeface="Calibri"/>
                <a:ea typeface="Calibri"/>
                <a:cs typeface="Arial"/>
              </a:rPr>
              <a:t>index in the country (close to 0.7 bed per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1000 </a:t>
            </a:r>
            <a:r>
              <a:rPr lang="en-US" sz="2900" b="1" dirty="0">
                <a:latin typeface="Calibri"/>
                <a:ea typeface="Calibri"/>
                <a:cs typeface="Arial"/>
              </a:rPr>
              <a:t>person).</a:t>
            </a: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900" b="1" dirty="0">
                <a:latin typeface="Calibri"/>
                <a:ea typeface="Calibri"/>
                <a:cs typeface="Arial"/>
              </a:rPr>
              <a:t>Unfortunately in addition to the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 bed shortage, majority </a:t>
            </a:r>
            <a:r>
              <a:rPr lang="en-US" sz="2900" b="1" dirty="0">
                <a:latin typeface="Calibri"/>
                <a:ea typeface="Calibri"/>
                <a:cs typeface="Arial"/>
              </a:rPr>
              <a:t>of buildings and medial </a:t>
            </a:r>
            <a:r>
              <a:rPr lang="en-US" sz="2900" b="1" dirty="0" err="1">
                <a:latin typeface="Calibri"/>
                <a:ea typeface="Calibri"/>
                <a:cs typeface="Arial"/>
              </a:rPr>
              <a:t>equipments</a:t>
            </a:r>
            <a:r>
              <a:rPr lang="en-US" sz="2900" b="1" dirty="0">
                <a:latin typeface="Calibri"/>
                <a:ea typeface="Calibri"/>
                <a:cs typeface="Arial"/>
              </a:rPr>
              <a:t> are worn outed and very old.</a:t>
            </a: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900" b="1" dirty="0">
                <a:latin typeface="Calibri"/>
                <a:ea typeface="Calibri"/>
                <a:cs typeface="Arial"/>
              </a:rPr>
              <a:t>On the other hands there are a few general hospital in the province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Thus </a:t>
            </a:r>
            <a:r>
              <a:rPr lang="en-US" sz="2900" b="1" dirty="0">
                <a:latin typeface="Calibri"/>
                <a:ea typeface="Calibri"/>
                <a:cs typeface="Arial"/>
              </a:rPr>
              <a:t>because of the shortage of specialists and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 lack of </a:t>
            </a:r>
            <a:r>
              <a:rPr lang="en-US" sz="2900" b="1" dirty="0" err="1" smtClean="0">
                <a:latin typeface="Calibri"/>
                <a:ea typeface="Calibri"/>
                <a:cs typeface="Arial"/>
              </a:rPr>
              <a:t>equipments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 </a:t>
            </a:r>
            <a:r>
              <a:rPr lang="en-US" sz="2900" b="1" dirty="0">
                <a:latin typeface="Calibri"/>
                <a:ea typeface="Calibri"/>
                <a:cs typeface="Arial"/>
              </a:rPr>
              <a:t>and facilities (such as MRI and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CT SCAN)  patients  dispatch and  referral  system confront to many problems. Thus </a:t>
            </a:r>
            <a:r>
              <a:rPr lang="en-US" sz="2900" b="1" dirty="0">
                <a:latin typeface="Calibri"/>
                <a:ea typeface="Calibri"/>
                <a:cs typeface="Arial"/>
              </a:rPr>
              <a:t>we need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to </a:t>
            </a:r>
            <a:r>
              <a:rPr lang="en-US" sz="2900" b="1" dirty="0">
                <a:latin typeface="Calibri"/>
                <a:ea typeface="Calibri"/>
                <a:cs typeface="Arial"/>
              </a:rPr>
              <a:t>renewing  medical devices and reconstructing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hospitals.  Besides </a:t>
            </a:r>
            <a:r>
              <a:rPr lang="en-US" sz="2900" b="1" dirty="0">
                <a:latin typeface="Calibri"/>
                <a:ea typeface="Calibri"/>
                <a:cs typeface="Arial"/>
              </a:rPr>
              <a:t>we have to build new </a:t>
            </a:r>
            <a:r>
              <a:rPr lang="en-US" sz="2900" b="1" dirty="0" smtClean="0">
                <a:latin typeface="Calibri"/>
                <a:ea typeface="Calibri"/>
                <a:cs typeface="Arial"/>
              </a:rPr>
              <a:t>constructions to  </a:t>
            </a:r>
            <a:r>
              <a:rPr lang="en-US" sz="2900" b="1" dirty="0">
                <a:latin typeface="Calibri"/>
                <a:ea typeface="Calibri"/>
                <a:cs typeface="Arial"/>
              </a:rPr>
              <a:t>increase hospital bed index and improve health care standards.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616191"/>
            <a:ext cx="8229600" cy="669032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  <a:ln w="25400" cap="flat" cmpd="sng" algn="ctr">
            <a:solidFill>
              <a:srgbClr val="7C984A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000000"/>
                </a:solidFill>
                <a:latin typeface="Franklin Gothic Book"/>
              </a:rPr>
              <a:t>introduction</a:t>
            </a:r>
            <a:endParaRPr lang="fa-IR" b="1" dirty="0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136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85663255"/>
              </p:ext>
            </p:extLst>
          </p:nvPr>
        </p:nvGraphicFramePr>
        <p:xfrm>
          <a:off x="179512" y="1340765"/>
          <a:ext cx="8712968" cy="5184579"/>
        </p:xfrm>
        <a:graphic>
          <a:graphicData uri="http://schemas.openxmlformats.org/drawingml/2006/table">
            <a:tbl>
              <a:tblPr rtl="1"/>
              <a:tblGrid>
                <a:gridCol w="851390"/>
                <a:gridCol w="1321559"/>
                <a:gridCol w="1067413"/>
                <a:gridCol w="1474045"/>
                <a:gridCol w="1355444"/>
                <a:gridCol w="1406274"/>
                <a:gridCol w="1236843"/>
              </a:tblGrid>
              <a:tr h="91904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Zar"/>
                        </a:rPr>
                        <a:t>YEAR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Za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Zar"/>
                        </a:rPr>
                        <a:t>POPULATION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Za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Zar"/>
                        </a:rPr>
                        <a:t>USED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Zar"/>
                        </a:rPr>
                        <a:t> BEDS 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Za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Zar"/>
                        </a:rPr>
                        <a:t>BED INDEX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Za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Zar"/>
                        </a:rPr>
                        <a:t>AIM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Zar"/>
                        </a:rPr>
                        <a:t>  INDEX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Za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Zar"/>
                        </a:rPr>
                        <a:t>BED NEEDED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Za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Zar"/>
                        </a:rPr>
                        <a:t>BED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Zar"/>
                        </a:rPr>
                        <a:t> SHORTAGE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Za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77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B Nazanin"/>
                          <a:ea typeface="+mn-ea"/>
                          <a:cs typeface="+mn-cs"/>
                        </a:rPr>
                        <a:t>Iast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ea typeface="+mn-ea"/>
                          <a:cs typeface="+mn-cs"/>
                        </a:rPr>
                        <a:t> year</a:t>
                      </a:r>
                      <a:endParaRPr lang="fa-I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2808536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1861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1/5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4212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2351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ea typeface="+mn-ea"/>
                          <a:cs typeface="+mn-cs"/>
                        </a:rPr>
                        <a:t>Current year </a:t>
                      </a:r>
                      <a:endParaRPr lang="fa-I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B Nazani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2871906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77%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1/5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4306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2076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ea typeface="+mn-ea"/>
                          <a:cs typeface="+mn-cs"/>
                        </a:rPr>
                        <a:t>One year later</a:t>
                      </a:r>
                      <a:endParaRPr lang="fa-I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B Nazani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2929037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2975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1/7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4979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ea typeface="+mn-ea"/>
                          <a:cs typeface="+mn-cs"/>
                        </a:rPr>
                        <a:t>five year later</a:t>
                      </a:r>
                      <a:endParaRPr lang="fa-I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B Nazani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3169179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2/5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7922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4295">
                <a:tc gridSpan="7">
                  <a:txBody>
                    <a:bodyPr/>
                    <a:lstStyle/>
                    <a:p>
                      <a:pPr algn="l" rtl="1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It should be noted that with implementation of the projects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745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  beds will be added to the hospital bed capacity.</a:t>
                      </a:r>
                    </a:p>
                    <a:p>
                      <a:pPr algn="l" rtl="1" fontAlgn="ctr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But most people of some township such as 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Malard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and 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Marlik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from adjacent province (Tehran) refer to Alborz. Thus the target population of the province approximately will be          million people.</a:t>
                      </a:r>
                    </a:p>
                    <a:p>
                      <a:pPr algn="l" rtl="1" fontAlgn="ctr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Thus              beds will be needed     years later.   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84403" y="474894"/>
            <a:ext cx="8229600" cy="576064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  <a:ln w="25400" cap="flat" cmpd="sng" algn="ctr">
            <a:solidFill>
              <a:srgbClr val="7C984A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Constantia"/>
              </a:rPr>
              <a:t>SITUATION OF THE PROVINCE HASPITAL BED INDEX </a:t>
            </a:r>
          </a:p>
          <a:p>
            <a:pPr algn="ctr"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Constantia"/>
              </a:rPr>
              <a:t>(ON THE </a:t>
            </a:r>
            <a:r>
              <a:rPr lang="en-US" sz="2000" b="1" dirty="0" smtClean="0">
                <a:solidFill>
                  <a:srgbClr val="000000"/>
                </a:solidFill>
                <a:latin typeface="Constantia"/>
              </a:rPr>
              <a:t>5</a:t>
            </a:r>
            <a:r>
              <a:rPr lang="en-US" sz="1800" b="1" dirty="0" smtClean="0">
                <a:solidFill>
                  <a:srgbClr val="000000"/>
                </a:solidFill>
                <a:latin typeface="Constantia"/>
              </a:rPr>
              <a:t> YEAR HORIZON)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067" y="3463733"/>
            <a:ext cx="506339" cy="36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42" y="6003631"/>
            <a:ext cx="517525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119411"/>
            <a:ext cx="557811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78" y="6140517"/>
            <a:ext cx="283262" cy="38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201883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73450068"/>
              </p:ext>
            </p:extLst>
          </p:nvPr>
        </p:nvGraphicFramePr>
        <p:xfrm>
          <a:off x="683568" y="1196752"/>
          <a:ext cx="7776863" cy="518719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734730"/>
                <a:gridCol w="2070445"/>
                <a:gridCol w="1971688"/>
              </a:tblGrid>
              <a:tr h="792088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cap="all" dirty="0">
                          <a:effectLst/>
                          <a:latin typeface="Constantia"/>
                          <a:ea typeface="Times New Roman"/>
                          <a:cs typeface="Arial"/>
                        </a:rPr>
                        <a:t>EQUIPMENTS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cap="all" dirty="0">
                          <a:effectLst/>
                          <a:latin typeface="Constantia"/>
                          <a:ea typeface="Times New Roman"/>
                          <a:cs typeface="Arial"/>
                        </a:rPr>
                        <a:t>PRESENT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cap="all" dirty="0">
                          <a:effectLst/>
                          <a:latin typeface="Constantia"/>
                          <a:ea typeface="Times New Roman"/>
                          <a:cs typeface="Arial"/>
                        </a:rPr>
                        <a:t>NEEDED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5965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200" cap="all" dirty="0">
                          <a:effectLst/>
                          <a:latin typeface="Constantia"/>
                          <a:ea typeface="Times New Roman"/>
                          <a:cs typeface="Arial"/>
                        </a:rPr>
                        <a:t>CT SCAN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339" marR="33339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45965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200" cap="all" dirty="0">
                          <a:effectLst/>
                          <a:latin typeface="Constantia"/>
                          <a:ea typeface="Times New Roman"/>
                          <a:cs typeface="Arial"/>
                        </a:rPr>
                        <a:t>angiography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339" marR="33339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45965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200" cap="all" dirty="0">
                          <a:effectLst/>
                          <a:latin typeface="Constantia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US" sz="1800" b="1" i="1" kern="1200" cap="all" dirty="0" smtClean="0">
                          <a:effectLst/>
                          <a:latin typeface="Constantia"/>
                          <a:ea typeface="Times New Roman"/>
                          <a:cs typeface="Arial"/>
                        </a:rPr>
                        <a:t>NUCLEAR MEDICIN </a:t>
                      </a:r>
                    </a:p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200" cap="all" dirty="0" smtClean="0">
                          <a:effectLst/>
                          <a:latin typeface="Constantia"/>
                          <a:ea typeface="Times New Roman"/>
                          <a:cs typeface="Arial"/>
                        </a:rPr>
                        <a:t>(GAMMA SCANE)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339" marR="33339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45965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200" cap="all" dirty="0" err="1" smtClean="0">
                          <a:effectLst/>
                          <a:latin typeface="Constantia"/>
                          <a:ea typeface="Times New Roman"/>
                          <a:cs typeface="Arial"/>
                        </a:rPr>
                        <a:t>RadioTHERAPY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339" marR="33339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45965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200" cap="all" dirty="0">
                          <a:effectLst/>
                          <a:latin typeface="Constantia"/>
                          <a:ea typeface="Times New Roman"/>
                          <a:cs typeface="Arial"/>
                        </a:rPr>
                        <a:t>MRI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339" marR="33339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45965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200" cap="all" dirty="0">
                          <a:effectLst/>
                          <a:latin typeface="Constantia"/>
                          <a:ea typeface="Times New Roman"/>
                          <a:cs typeface="Arial"/>
                        </a:rPr>
                        <a:t>PET SCAN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339" marR="33339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45965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200" cap="all" dirty="0">
                          <a:effectLst/>
                          <a:latin typeface="Constantia"/>
                          <a:ea typeface="Times New Roman"/>
                          <a:cs typeface="Arial"/>
                        </a:rPr>
                        <a:t>BRACHY THERAPY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339" marR="33339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45965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200" cap="all" dirty="0" smtClean="0">
                          <a:effectLst/>
                          <a:latin typeface="Constantia"/>
                          <a:ea typeface="Times New Roman"/>
                          <a:cs typeface="Arial"/>
                        </a:rPr>
                        <a:t>GAMA </a:t>
                      </a:r>
                      <a:r>
                        <a:rPr lang="en-US" sz="1800" b="1" i="1" kern="1200" cap="all" dirty="0">
                          <a:effectLst/>
                          <a:latin typeface="Constantia"/>
                          <a:ea typeface="Times New Roman"/>
                          <a:cs typeface="Arial"/>
                        </a:rPr>
                        <a:t>KNIFE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339" marR="33339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45965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200" cap="all" dirty="0">
                          <a:effectLst/>
                          <a:latin typeface="Constantia"/>
                          <a:ea typeface="Times New Roman"/>
                          <a:cs typeface="Arial"/>
                        </a:rPr>
                        <a:t>CYBER KNIFE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7320" marR="2732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339" marR="33339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67544" y="332656"/>
            <a:ext cx="8229600" cy="576064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  <a:ln w="25400" cap="flat" cmpd="sng" algn="ctr">
            <a:solidFill>
              <a:srgbClr val="7C984A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nstantia"/>
              </a:rPr>
              <a:t>GOVERNMENTAL RADIOLOGIC AND IMAGING CENTERS</a:t>
            </a:r>
          </a:p>
        </p:txBody>
      </p:sp>
    </p:spTree>
    <p:extLst>
      <p:ext uri="{BB962C8B-B14F-4D97-AF65-F5344CB8AC3E}">
        <p14:creationId xmlns="" xmlns:p14="http://schemas.microsoft.com/office/powerpoint/2010/main" val="38860262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60456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48" t="25347" r="18453" b="16716"/>
          <a:stretch/>
        </p:blipFill>
        <p:spPr bwMode="auto">
          <a:xfrm>
            <a:off x="0" y="1052736"/>
            <a:ext cx="9143999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uble Bracket 5"/>
          <p:cNvSpPr/>
          <p:nvPr/>
        </p:nvSpPr>
        <p:spPr>
          <a:xfrm>
            <a:off x="395536" y="2996952"/>
            <a:ext cx="1008112" cy="3600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QAZVIN. P</a:t>
            </a:r>
            <a:endParaRPr lang="fa-IR" sz="1200" b="1" dirty="0"/>
          </a:p>
        </p:txBody>
      </p:sp>
      <p:sp>
        <p:nvSpPr>
          <p:cNvPr id="8" name="Double Bracket 7"/>
          <p:cNvSpPr/>
          <p:nvPr/>
        </p:nvSpPr>
        <p:spPr>
          <a:xfrm>
            <a:off x="7465462" y="1988840"/>
            <a:ext cx="1512168" cy="3600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MAZANDRAN. P</a:t>
            </a:r>
            <a:endParaRPr lang="fa-IR" sz="1200" b="1" dirty="0"/>
          </a:p>
        </p:txBody>
      </p:sp>
      <p:sp>
        <p:nvSpPr>
          <p:cNvPr id="9" name="Double Bracket 8"/>
          <p:cNvSpPr/>
          <p:nvPr/>
        </p:nvSpPr>
        <p:spPr>
          <a:xfrm>
            <a:off x="6516216" y="4878851"/>
            <a:ext cx="1177616" cy="3600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TEHRAN. P</a:t>
            </a:r>
            <a:endParaRPr lang="fa-IR" sz="1200" b="1" dirty="0"/>
          </a:p>
        </p:txBody>
      </p:sp>
      <p:sp>
        <p:nvSpPr>
          <p:cNvPr id="10" name="Double Bracket 9"/>
          <p:cNvSpPr/>
          <p:nvPr/>
        </p:nvSpPr>
        <p:spPr>
          <a:xfrm>
            <a:off x="4788024" y="5733256"/>
            <a:ext cx="1177616" cy="3600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TEHRAN. P</a:t>
            </a:r>
            <a:endParaRPr lang="fa-IR" sz="1200" b="1" dirty="0"/>
          </a:p>
        </p:txBody>
      </p:sp>
      <p:sp>
        <p:nvSpPr>
          <p:cNvPr id="11" name="Double Bracket 10"/>
          <p:cNvSpPr/>
          <p:nvPr/>
        </p:nvSpPr>
        <p:spPr>
          <a:xfrm>
            <a:off x="2522375" y="6273316"/>
            <a:ext cx="1177616" cy="3600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 MARKAZI. P</a:t>
            </a:r>
            <a:endParaRPr lang="fa-IR" sz="1200" b="1" dirty="0"/>
          </a:p>
        </p:txBody>
      </p:sp>
      <p:sp>
        <p:nvSpPr>
          <p:cNvPr id="13" name="Double Bracket 12"/>
          <p:cNvSpPr/>
          <p:nvPr/>
        </p:nvSpPr>
        <p:spPr>
          <a:xfrm>
            <a:off x="4564674" y="2974933"/>
            <a:ext cx="1440160" cy="3600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SAVOJBOLAGH</a:t>
            </a:r>
            <a:endParaRPr lang="fa-IR" sz="1200" b="1" dirty="0"/>
          </a:p>
        </p:txBody>
      </p:sp>
      <p:sp>
        <p:nvSpPr>
          <p:cNvPr id="14" name="Double Bracket 13"/>
          <p:cNvSpPr/>
          <p:nvPr/>
        </p:nvSpPr>
        <p:spPr>
          <a:xfrm>
            <a:off x="3652369" y="1970235"/>
            <a:ext cx="1198648" cy="3600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TALEGHAN</a:t>
            </a:r>
            <a:endParaRPr lang="fa-IR" sz="1200" b="1" dirty="0"/>
          </a:p>
        </p:txBody>
      </p:sp>
      <p:sp>
        <p:nvSpPr>
          <p:cNvPr id="15" name="Double Bracket 14"/>
          <p:cNvSpPr/>
          <p:nvPr/>
        </p:nvSpPr>
        <p:spPr>
          <a:xfrm>
            <a:off x="2742587" y="4925730"/>
            <a:ext cx="1235723" cy="3600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ESHTEHARD</a:t>
            </a:r>
            <a:endParaRPr lang="fa-IR" sz="1200" b="1" dirty="0"/>
          </a:p>
        </p:txBody>
      </p:sp>
      <p:sp>
        <p:nvSpPr>
          <p:cNvPr id="16" name="Double Bracket 15"/>
          <p:cNvSpPr/>
          <p:nvPr/>
        </p:nvSpPr>
        <p:spPr>
          <a:xfrm>
            <a:off x="2493321" y="3717032"/>
            <a:ext cx="1235723" cy="3600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NAZARABAD</a:t>
            </a:r>
            <a:endParaRPr lang="fa-IR" sz="1200" b="1" dirty="0"/>
          </a:p>
        </p:txBody>
      </p:sp>
      <p:sp>
        <p:nvSpPr>
          <p:cNvPr id="17" name="Double Bracket 16"/>
          <p:cNvSpPr/>
          <p:nvPr/>
        </p:nvSpPr>
        <p:spPr>
          <a:xfrm>
            <a:off x="6321311" y="3537012"/>
            <a:ext cx="1055359" cy="3600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KARAJ</a:t>
            </a:r>
            <a:endParaRPr lang="fa-IR" sz="1200" b="1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0790" y="383704"/>
            <a:ext cx="8229600" cy="669032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  <a:ln w="25400" cap="flat" cmpd="sng" algn="ctr">
            <a:solidFill>
              <a:srgbClr val="7C984A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000000"/>
                </a:solidFill>
                <a:latin typeface="Franklin Gothic Book"/>
              </a:rPr>
              <a:t>ALBORZ PROVINCE MAP</a:t>
            </a:r>
            <a:endParaRPr lang="fa-IR" b="1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Double Bracket 18"/>
          <p:cNvSpPr/>
          <p:nvPr/>
        </p:nvSpPr>
        <p:spPr>
          <a:xfrm>
            <a:off x="4827218" y="4698831"/>
            <a:ext cx="1177616" cy="3600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FARDIS</a:t>
            </a:r>
            <a:endParaRPr lang="fa-IR" sz="1200" b="1" dirty="0"/>
          </a:p>
        </p:txBody>
      </p:sp>
    </p:spTree>
    <p:extLst>
      <p:ext uri="{BB962C8B-B14F-4D97-AF65-F5344CB8AC3E}">
        <p14:creationId xmlns="" xmlns:p14="http://schemas.microsoft.com/office/powerpoint/2010/main" val="12980345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06793146"/>
              </p:ext>
            </p:extLst>
          </p:nvPr>
        </p:nvGraphicFramePr>
        <p:xfrm>
          <a:off x="827584" y="1052736"/>
          <a:ext cx="7344816" cy="5040563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787206"/>
                <a:gridCol w="3557610"/>
              </a:tblGrid>
              <a:tr h="589361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Arial"/>
                        </a:rPr>
                        <a:t>Personel</a:t>
                      </a:r>
                      <a:r>
                        <a:rPr kumimoji="0" lang="en-US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Arial"/>
                        </a:rPr>
                        <a:t>  statistics</a:t>
                      </a:r>
                      <a:endParaRPr kumimoji="0" 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1645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Specialists</a:t>
                      </a: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1270</a:t>
                      </a: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</a:tr>
              <a:tr h="41645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GP</a:t>
                      </a: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2306</a:t>
                      </a: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1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Dentlsts</a:t>
                      </a: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1001</a:t>
                      </a: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</a:tr>
              <a:tr h="565526"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Arial"/>
                        </a:rPr>
                        <a:t>Medical centers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Arial"/>
                        </a:rPr>
                        <a:t>(current year) </a:t>
                      </a:r>
                      <a:endParaRPr kumimoji="0" 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4979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pharmacy</a:t>
                      </a: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367</a:t>
                      </a: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</a:tr>
              <a:tr h="41645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laboratory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157</a:t>
                      </a: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645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Imaging center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101</a:t>
                      </a: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</a:tr>
              <a:tr h="41645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GP office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1146</a:t>
                      </a: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645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 Specialists office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746</a:t>
                      </a: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DC"/>
                    </a:solidFill>
                  </a:tcPr>
                </a:tc>
              </a:tr>
              <a:tr h="472036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Dentists office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863</a:t>
                      </a: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613" marR="53613" marT="7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00647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fontScale="70000" lnSpcReduction="20000"/>
          </a:bodyPr>
          <a:lstStyle/>
          <a:p>
            <a:pPr marL="514350" indent="-514350" algn="l" rtl="0">
              <a:buClrTx/>
              <a:buFont typeface="+mj-lt"/>
              <a:buAutoNum type="arabicPeriod"/>
            </a:pPr>
            <a:r>
              <a:rPr lang="en-US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The Largest  host province with the most immigrants in the country.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800" dirty="0" smtClean="0">
              <a:latin typeface="+mj-lt"/>
            </a:endParaRPr>
          </a:p>
          <a:p>
            <a:pPr marL="514350" indent="-514350" algn="l" rtl="0">
              <a:buClrTx/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One of the biggest provinces ranked eleventh in terms of population (more than 2.9 million persons).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800" dirty="0" smtClean="0">
              <a:latin typeface="+mj-lt"/>
            </a:endParaRPr>
          </a:p>
          <a:p>
            <a:pPr marL="514350" indent="-514350" algn="l" rtl="0">
              <a:buClrTx/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By about  18 percent of all country road traffic is allocated to </a:t>
            </a:r>
            <a:r>
              <a:rPr lang="en-US" sz="2800" dirty="0" err="1" smtClean="0">
                <a:latin typeface="+mj-lt"/>
              </a:rPr>
              <a:t>alborz</a:t>
            </a:r>
            <a:r>
              <a:rPr lang="en-US" sz="2800" dirty="0" smtClean="0">
                <a:latin typeface="+mj-lt"/>
              </a:rPr>
              <a:t> province. 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800" dirty="0" smtClean="0">
              <a:latin typeface="+mj-lt"/>
            </a:endParaRPr>
          </a:p>
          <a:p>
            <a:pPr marL="514350" indent="-514350" algn="l" rtl="0">
              <a:buClrTx/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The average annual growth rate of population is 3/04 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800" dirty="0" smtClean="0">
              <a:latin typeface="+mj-lt"/>
            </a:endParaRPr>
          </a:p>
          <a:p>
            <a:pPr marL="514350" indent="-514350" algn="l" rtl="0">
              <a:buClrTx/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3.3 percent of the total population of country live in Alborz  province.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800" dirty="0" smtClean="0">
              <a:latin typeface="+mj-lt"/>
            </a:endParaRPr>
          </a:p>
          <a:p>
            <a:pPr marL="514350" indent="-514350" algn="l" rtl="0">
              <a:buClrTx/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Population density of 471 persons per square km.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800" dirty="0" smtClean="0">
              <a:latin typeface="+mj-lt"/>
            </a:endParaRPr>
          </a:p>
          <a:p>
            <a:pPr marL="514350" indent="-514350" algn="l" rtl="0">
              <a:buClrTx/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It has more than 80,000 foreigners (nearly 3.3 percent of population</a:t>
            </a:r>
            <a:r>
              <a:rPr lang="en-US" dirty="0" smtClean="0">
                <a:latin typeface="+mj-lt"/>
              </a:rPr>
              <a:t>). </a:t>
            </a:r>
            <a:endParaRPr lang="fa-IR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7487" y="908720"/>
            <a:ext cx="8229600" cy="669032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  <a:ln w="25400" cap="flat" cmpd="sng" algn="ctr">
            <a:solidFill>
              <a:srgbClr val="7C984A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000000"/>
                </a:solidFill>
                <a:latin typeface="Franklin Gothic Book"/>
              </a:rPr>
              <a:t>Some of the </a:t>
            </a:r>
            <a:r>
              <a:rPr lang="en-US" b="1" dirty="0" smtClean="0">
                <a:solidFill>
                  <a:srgbClr val="000000"/>
                </a:solidFill>
                <a:latin typeface="Franklin Gothic Book"/>
              </a:rPr>
              <a:t>features </a:t>
            </a:r>
            <a:r>
              <a:rPr lang="en-US" b="1" dirty="0">
                <a:solidFill>
                  <a:srgbClr val="000000"/>
                </a:solidFill>
                <a:latin typeface="Franklin Gothic Book"/>
              </a:rPr>
              <a:t>of Alborz </a:t>
            </a:r>
            <a:r>
              <a:rPr lang="en-US" b="1" dirty="0" smtClean="0">
                <a:solidFill>
                  <a:srgbClr val="000000"/>
                </a:solidFill>
                <a:latin typeface="Franklin Gothic Book"/>
              </a:rPr>
              <a:t>province</a:t>
            </a:r>
            <a:endParaRPr lang="fa-IR" b="1" dirty="0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1996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شهروند -20دی 9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4966" y="0"/>
            <a:ext cx="5512435" cy="6858000"/>
          </a:xfrm>
          <a:prstGeom prst="rect">
            <a:avLst/>
          </a:prstGeom>
        </p:spPr>
      </p:pic>
      <p:pic>
        <p:nvPicPr>
          <p:cNvPr id="7" name="Picture 6" descr="همشهری 21 مرداد.jpg"/>
          <p:cNvPicPr/>
          <p:nvPr/>
        </p:nvPicPr>
        <p:blipFill rotWithShape="1">
          <a:blip r:embed="rId3" cstate="print"/>
          <a:srcRect t="34605" r="20811"/>
          <a:stretch/>
        </p:blipFill>
        <p:spPr bwMode="auto">
          <a:xfrm>
            <a:off x="0" y="1"/>
            <a:ext cx="3634811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11519" y="3217168"/>
            <a:ext cx="6223331" cy="15121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Dean of Alborz medical university  said: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Healthcare development of Alborz needs officials strides. </a:t>
            </a:r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1687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6406" y="5661247"/>
            <a:ext cx="8229600" cy="864096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sz="2300" b="1" dirty="0" smtClean="0"/>
              <a:t>NOTE: </a:t>
            </a:r>
          </a:p>
          <a:p>
            <a:pPr marL="0" indent="0" algn="l">
              <a:buNone/>
            </a:pPr>
            <a:r>
              <a:rPr lang="en-US" sz="2300" b="1" dirty="0" smtClean="0"/>
              <a:t>- </a:t>
            </a:r>
            <a:r>
              <a:rPr lang="en-US" sz="2300" b="1" dirty="0" err="1" smtClean="0"/>
              <a:t>Teleghan</a:t>
            </a:r>
            <a:r>
              <a:rPr lang="en-US" sz="2300" b="1" dirty="0" smtClean="0"/>
              <a:t> is more than 100km far from the center.</a:t>
            </a:r>
          </a:p>
          <a:p>
            <a:pPr marL="0" indent="0" algn="l">
              <a:buNone/>
            </a:pPr>
            <a:r>
              <a:rPr lang="en-US" sz="2300" b="1" dirty="0" smtClean="0"/>
              <a:t>- </a:t>
            </a:r>
            <a:r>
              <a:rPr lang="en-US" sz="2300" b="1" dirty="0" err="1" smtClean="0"/>
              <a:t>Eshtehard</a:t>
            </a:r>
            <a:r>
              <a:rPr lang="en-US" sz="2300" b="1" dirty="0" smtClean="0"/>
              <a:t> is more than 70 km far from the center.</a:t>
            </a:r>
            <a:r>
              <a:rPr lang="en-US" dirty="0" smtClean="0"/>
              <a:t>    </a:t>
            </a:r>
            <a:endParaRPr lang="fa-I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7131" y="908720"/>
            <a:ext cx="8229600" cy="813048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  <a:ln w="25400" cap="flat" cmpd="sng" algn="ctr">
            <a:solidFill>
              <a:srgbClr val="7C984A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000000"/>
                </a:solidFill>
                <a:latin typeface="Franklin Gothic Book"/>
                <a:ea typeface="+mj-ea"/>
                <a:cs typeface="+mj-cs"/>
              </a:rPr>
              <a:t>Demographic profile of province </a:t>
            </a:r>
            <a:r>
              <a:rPr lang="en-US" sz="2400" b="1" dirty="0">
                <a:solidFill>
                  <a:srgbClr val="000000"/>
                </a:solidFill>
                <a:latin typeface="Franklin Gothic Book"/>
                <a:ea typeface="+mj-ea"/>
                <a:cs typeface="+mj-cs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Franklin Gothic Book"/>
                <a:ea typeface="+mj-ea"/>
                <a:cs typeface="+mj-cs"/>
              </a:rPr>
            </a:br>
            <a:r>
              <a:rPr lang="en-US" sz="2000" b="1" dirty="0">
                <a:solidFill>
                  <a:srgbClr val="000000"/>
                </a:solidFill>
                <a:latin typeface="Franklin Gothic Book"/>
                <a:ea typeface="+mj-ea"/>
                <a:cs typeface="+mj-cs"/>
              </a:rPr>
              <a:t>(10 year horizon) from 2015 to 2025 </a:t>
            </a:r>
            <a:endParaRPr lang="fa-IR" sz="2400" b="1" dirty="0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50974"/>
            <a:ext cx="8351837" cy="421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6195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000" b="1" dirty="0" smtClean="0"/>
              <a:t>Specifications of hospitals  ( 2015- 2016 )</a:t>
            </a:r>
            <a:endParaRPr lang="en-US" sz="2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02582773"/>
              </p:ext>
            </p:extLst>
          </p:nvPr>
        </p:nvGraphicFramePr>
        <p:xfrm>
          <a:off x="395536" y="710779"/>
          <a:ext cx="8352929" cy="5766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  <a:gridCol w="1224136"/>
                <a:gridCol w="1368152"/>
                <a:gridCol w="1224136"/>
                <a:gridCol w="1207730"/>
                <a:gridCol w="1384559"/>
              </a:tblGrid>
              <a:tr h="515148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TYPE OF PRIORITY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EDU OR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NON-EDU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Private or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Governmental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ACTIVE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(USED)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BEDS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TOWNSHIP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3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HOSPITAL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SimSun"/>
                        </a:rPr>
                        <a:t>SURGICAL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G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328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+mn-lt"/>
                          <a:ea typeface="+mn-ea"/>
                        </a:rPr>
                        <a:t>karaj</a:t>
                      </a:r>
                      <a:endParaRPr lang="en-US" sz="20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Shahid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Madani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GENERAL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NON-EDU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G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99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effectLst/>
                          <a:latin typeface="+mn-lt"/>
                          <a:ea typeface="+mn-ea"/>
                        </a:rPr>
                        <a:t>karaj</a:t>
                      </a:r>
                      <a:endParaRPr lang="en-US" sz="20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shariati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OBESTETRIC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</a:t>
                      </a:r>
                      <a:endParaRPr lang="en-US" sz="11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effectLst/>
                          <a:latin typeface="+mn-lt"/>
                          <a:ea typeface="+mn-ea"/>
                        </a:rPr>
                        <a:t>G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136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effectLst/>
                          <a:latin typeface="+mn-lt"/>
                          <a:ea typeface="+mn-ea"/>
                        </a:rPr>
                        <a:t>karaj</a:t>
                      </a:r>
                      <a:endParaRPr lang="en-US" sz="20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Kamali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OBESTETRIC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NON-EDU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effectLst/>
                          <a:latin typeface="+mn-lt"/>
                          <a:ea typeface="+mn-ea"/>
                        </a:rPr>
                        <a:t>G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31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+mn-lt"/>
                          <a:ea typeface="+mn-ea"/>
                        </a:rPr>
                        <a:t>karaj</a:t>
                      </a:r>
                      <a:endParaRPr lang="en-US" sz="20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Imam Ali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SimSun"/>
                        </a:rPr>
                        <a:t>PEDIATRIC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effectLst/>
                          <a:latin typeface="+mn-lt"/>
                          <a:ea typeface="+mn-ea"/>
                        </a:rPr>
                        <a:t>G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216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effectLst/>
                          <a:latin typeface="+mn-lt"/>
                          <a:ea typeface="+mn-ea"/>
                        </a:rPr>
                        <a:t>karaj</a:t>
                      </a:r>
                      <a:endParaRPr lang="en-US" sz="20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Shahid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Bahonar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SimSun"/>
                        </a:rPr>
                        <a:t>CARDIOLOGIC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effectLst/>
                          <a:latin typeface="+mn-lt"/>
                          <a:ea typeface="+mn-ea"/>
                        </a:rPr>
                        <a:t>G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120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+mn-lt"/>
                          <a:ea typeface="+mn-ea"/>
                        </a:rPr>
                        <a:t>karaj</a:t>
                      </a:r>
                      <a:endParaRPr lang="en-US" sz="20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Shahid</a:t>
                      </a:r>
                      <a:r>
                        <a:rPr lang="en-US" sz="12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Rajaee</a:t>
                      </a:r>
                      <a:endParaRPr lang="en-US" sz="1200" b="1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GENERAL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NON-EDU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G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38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+mn-lt"/>
                          <a:ea typeface="+mn-ea"/>
                        </a:rPr>
                        <a:t>karaj</a:t>
                      </a:r>
                      <a:endParaRPr lang="en-US" sz="20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sarallah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effectLst/>
                          <a:latin typeface="+mn-lt"/>
                          <a:ea typeface="+mn-ea"/>
                        </a:rPr>
                        <a:t>GENERAL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NON-EDU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G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SimSun"/>
                        </a:rPr>
                        <a:t>156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karaj</a:t>
                      </a:r>
                      <a:endParaRPr lang="en-US" sz="20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Kausar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GENERAL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NON-EDU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345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effectLst/>
                          <a:latin typeface="+mn-lt"/>
                          <a:ea typeface="+mn-ea"/>
                        </a:rPr>
                        <a:t>karaj</a:t>
                      </a:r>
                      <a:endParaRPr lang="en-US" sz="20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Alborz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effectLst/>
                          <a:latin typeface="+mn-lt"/>
                          <a:ea typeface="+mn-ea"/>
                        </a:rPr>
                        <a:t>GENERAL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NON-EDU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SimSun"/>
                        </a:rPr>
                        <a:t>P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211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effectLst/>
                          <a:latin typeface="+mn-lt"/>
                          <a:ea typeface="+mn-ea"/>
                        </a:rPr>
                        <a:t>karaj</a:t>
                      </a:r>
                      <a:endParaRPr lang="en-US" sz="20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Ghaem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GENERAL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NON-EDU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Times New Roman"/>
                          <a:ea typeface="SimSun"/>
                        </a:rPr>
                        <a:t>P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70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effectLst/>
                          <a:latin typeface="+mn-lt"/>
                          <a:ea typeface="+mn-ea"/>
                        </a:rPr>
                        <a:t>karaj</a:t>
                      </a:r>
                      <a:endParaRPr lang="en-US" sz="20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Kasra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GENERAL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NON-EDU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Times New Roman"/>
                          <a:ea typeface="SimSun"/>
                        </a:rPr>
                        <a:t>P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142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effectLst/>
                          <a:latin typeface="+mn-lt"/>
                          <a:ea typeface="+mn-ea"/>
                        </a:rPr>
                        <a:t>karaj</a:t>
                      </a:r>
                      <a:endParaRPr lang="en-US" sz="20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Imam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khomeini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OBESTETRIC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NON-EDU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Times New Roman"/>
                          <a:ea typeface="SimSun"/>
                        </a:rPr>
                        <a:t>P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34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+mn-lt"/>
                          <a:ea typeface="+mn-ea"/>
                        </a:rPr>
                        <a:t>karaj</a:t>
                      </a:r>
                      <a:endParaRPr lang="en-US" sz="20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Maryam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GENERAL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NON-EDU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SimSun"/>
                        </a:rPr>
                        <a:t>P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144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karaj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Takhte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jamshid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GENERAL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</a:t>
                      </a:r>
                      <a:endParaRPr lang="en-US" sz="11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74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avojbolagh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Imam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jafar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GENERAL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NON-EDU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64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Nazar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abad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Imam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hassan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GENERAL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NON-EDU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22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1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shtehard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Zahra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623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8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800" dirty="0" smtClean="0">
                          <a:effectLst/>
                        </a:rPr>
                        <a:t>- </a:t>
                      </a:r>
                      <a:endParaRPr lang="en-US" sz="1200" dirty="0" smtClean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800" dirty="0" smtClean="0">
                          <a:effectLst/>
                        </a:rPr>
                        <a:t> </a:t>
                      </a:r>
                      <a:endParaRPr lang="en-US" sz="12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2230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/>
                          <a:ea typeface="SimSun"/>
                        </a:rPr>
                        <a:t>Total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556491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4520" y="404664"/>
            <a:ext cx="8229600" cy="576064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  <a:ln w="25400" cap="flat" cmpd="sng" algn="ctr">
            <a:solidFill>
              <a:srgbClr val="7C984A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Franklin Gothic Book"/>
              </a:rPr>
              <a:t>Operational  indicators of hospitals in Alborz province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Franklin Gothic Book"/>
              </a:rPr>
              <a:t>(first semester of current year)</a:t>
            </a:r>
            <a:endParaRPr lang="en-US" sz="1600" b="1" dirty="0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55186669"/>
              </p:ext>
            </p:extLst>
          </p:nvPr>
        </p:nvGraphicFramePr>
        <p:xfrm>
          <a:off x="324523" y="1268760"/>
          <a:ext cx="8495948" cy="5605610"/>
        </p:xfrm>
        <a:graphic>
          <a:graphicData uri="http://schemas.openxmlformats.org/drawingml/2006/table">
            <a:tbl>
              <a:tblPr rtl="1"/>
              <a:tblGrid>
                <a:gridCol w="958051"/>
                <a:gridCol w="803834"/>
                <a:gridCol w="614108"/>
                <a:gridCol w="731348"/>
                <a:gridCol w="821281"/>
                <a:gridCol w="729546"/>
                <a:gridCol w="673256"/>
                <a:gridCol w="693877"/>
                <a:gridCol w="771903"/>
                <a:gridCol w="849372"/>
                <a:gridCol w="849372"/>
              </a:tblGrid>
              <a:tr h="264411">
                <a:tc gridSpan="2">
                  <a:txBody>
                    <a:bodyPr/>
                    <a:lstStyle/>
                    <a:p>
                      <a:pPr algn="ctr" rtl="1" font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Index hospital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Used 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 font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beds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 err="1" smtClean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outpatienal</a:t>
                      </a:r>
                      <a:r>
                        <a:rPr lang="en-US" sz="9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  </a:t>
                      </a:r>
                      <a:endParaRPr lang="fa-IR" sz="900" b="1" kern="1200" baseline="0" dirty="0" smtClean="0">
                        <a:solidFill>
                          <a:srgbClr val="000000"/>
                        </a:solidFill>
                        <a:effectLst/>
                        <a:latin typeface="B Zar"/>
                        <a:ea typeface="Times New Roman"/>
                        <a:cs typeface="Arial"/>
                      </a:endParaRPr>
                    </a:p>
                    <a:p>
                      <a:pPr algn="ctr" rtl="1" font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visit 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Admissions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Percentage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 font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 of  occupay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 err="1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Averange</a:t>
                      </a: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 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 font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stay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Perception 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 font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per bed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Total  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 font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 err="1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surjery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Referrals to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 font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emergency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Referrals  to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 font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 err="1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paraclinic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88516">
                <a:tc>
                  <a:txBody>
                    <a:bodyPr/>
                    <a:lstStyle/>
                    <a:p>
                      <a:pPr algn="ctr" rtl="1" font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Township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Hospital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25208">
                <a:tc rowSpan="14">
                  <a:txBody>
                    <a:bodyPr/>
                    <a:lstStyle/>
                    <a:p>
                      <a:pPr algn="ctr" rtl="1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karaj</a:t>
                      </a:r>
                      <a:endParaRPr kumimoji="0" lang="en-US" sz="1000" b="1" kern="1200" dirty="0">
                        <a:solidFill>
                          <a:srgbClr val="000000"/>
                        </a:solidFill>
                        <a:effectLst/>
                        <a:latin typeface="Constantia"/>
                        <a:ea typeface="Times New Roman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Shahid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Madani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258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84578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8163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89/26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4/1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39/8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13154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59027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91926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6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DR. </a:t>
                      </a:r>
                      <a:r>
                        <a:rPr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shariati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99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85754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3764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76/88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3/1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47/1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5639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53325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53398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9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Kamali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74727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13856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121/89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2/2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101/9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6657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55208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97271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9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Imam Ali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31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11472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1926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41/76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1/3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62/1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1044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4555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8868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0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Shahid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Bahonar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216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149504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8334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83/65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3/9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40/1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3210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118688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81754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0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Shahid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Rajaee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120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65636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4929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100/93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4/5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41/1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1035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42686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125897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9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sarallah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38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79089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2534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66/86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1/9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66/7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1895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56093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38032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9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Kausar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156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9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Alborz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345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254960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21707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80/77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2/4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62/9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10460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94438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210147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9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Ghaem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35533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7966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53/79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2/7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37/8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4325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22930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92118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9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Kasra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70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28357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5620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67/78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1/6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80/3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5246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24148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58215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0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Imam khomeini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142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55820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6834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71/26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2/6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4535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27190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74944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9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Maryam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7326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1511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47/34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44/4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979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3338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13064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0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Takhte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jamshid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144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25949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6887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72/63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2/1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62/8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4905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12776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62272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9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savojbolagh</a:t>
                      </a:r>
                      <a:endParaRPr kumimoji="0" lang="en-US" sz="1000" b="1" kern="1200" dirty="0">
                        <a:solidFill>
                          <a:srgbClr val="000000"/>
                        </a:solidFill>
                        <a:effectLst/>
                        <a:latin typeface="Constantia"/>
                        <a:ea typeface="Times New Roman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Imam </a:t>
                      </a:r>
                      <a:r>
                        <a:rPr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jafar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74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71851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3452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82/96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2/9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53/9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2930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44515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49358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0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nazar</a:t>
                      </a:r>
                      <a:r>
                        <a:rPr kumimoji="0" lang="en-US" sz="1000" b="1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 </a:t>
                      </a:r>
                      <a:r>
                        <a:rPr kumimoji="0"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abad</a:t>
                      </a:r>
                      <a:endParaRPr kumimoji="0" lang="en-US" sz="1000" b="1" kern="1200" dirty="0">
                        <a:solidFill>
                          <a:srgbClr val="000000"/>
                        </a:solidFill>
                        <a:effectLst/>
                        <a:latin typeface="Constantia"/>
                        <a:ea typeface="Times New Roman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Imam </a:t>
                      </a:r>
                      <a:r>
                        <a:rPr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hassan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104880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3278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78/42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2/9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51/2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2116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48336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39434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9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kern="1200" dirty="0" err="1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eshtehard</a:t>
                      </a:r>
                      <a:endParaRPr kumimoji="0" lang="en-US" sz="1000" b="1" kern="1200" dirty="0">
                        <a:solidFill>
                          <a:srgbClr val="000000"/>
                        </a:solidFill>
                        <a:effectLst/>
                        <a:latin typeface="Constantia"/>
                        <a:ea typeface="Times New Roman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Zahra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12" marR="47212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46730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781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33/41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1/6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35/5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864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30267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17575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94">
                <a:tc gridSpan="2">
                  <a:txBody>
                    <a:bodyPr/>
                    <a:lstStyle/>
                    <a:p>
                      <a:pPr algn="ctr" rtl="1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B Zar"/>
                          <a:ea typeface="Times New Roman"/>
                          <a:cs typeface="Arial"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2004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1182166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101535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81/33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2/6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58/2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68994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697520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1114373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59960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1170</Words>
  <Application>Microsoft Office PowerPoint</Application>
  <PresentationFormat>Presentazione su schermo (4:3)</PresentationFormat>
  <Paragraphs>525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Flow</vt:lpstr>
      <vt:lpstr>Angles</vt:lpstr>
      <vt:lpstr>       Healthcare infrastructures  develompment  program in Alborz university of medical sciences (deputy of treatment)   </vt:lpstr>
      <vt:lpstr>Diapositiva 2</vt:lpstr>
      <vt:lpstr>Diapositiva 3</vt:lpstr>
      <vt:lpstr>Diapositiva 4</vt:lpstr>
      <vt:lpstr>Diapositiva 5</vt:lpstr>
      <vt:lpstr>Diapositiva 6</vt:lpstr>
      <vt:lpstr>Diapositiva 7</vt:lpstr>
      <vt:lpstr>Specifications of hospitals  ( 2015- 2016 )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amrolahi</dc:creator>
  <cp:lastModifiedBy>msalemi</cp:lastModifiedBy>
  <cp:revision>815</cp:revision>
  <cp:lastPrinted>2016-02-09T15:42:33Z</cp:lastPrinted>
  <dcterms:created xsi:type="dcterms:W3CDTF">2013-03-10T10:37:27Z</dcterms:created>
  <dcterms:modified xsi:type="dcterms:W3CDTF">2016-02-17T10:17:53Z</dcterms:modified>
</cp:coreProperties>
</file>